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F14341-A10F-4C10-86BB-C0A4F2622D98}"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9F3BF-CA2B-48C4-BCD9-F013DEBD1937}" type="slidenum">
              <a:rPr lang="en-US" smtClean="0"/>
              <a:t>‹#›</a:t>
            </a:fld>
            <a:endParaRPr lang="en-US"/>
          </a:p>
        </p:txBody>
      </p:sp>
    </p:spTree>
    <p:extLst>
      <p:ext uri="{BB962C8B-B14F-4D97-AF65-F5344CB8AC3E}">
        <p14:creationId xmlns:p14="http://schemas.microsoft.com/office/powerpoint/2010/main" val="217406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F14341-A10F-4C10-86BB-C0A4F2622D98}"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9F3BF-CA2B-48C4-BCD9-F013DEBD1937}" type="slidenum">
              <a:rPr lang="en-US" smtClean="0"/>
              <a:t>‹#›</a:t>
            </a:fld>
            <a:endParaRPr lang="en-US"/>
          </a:p>
        </p:txBody>
      </p:sp>
    </p:spTree>
    <p:extLst>
      <p:ext uri="{BB962C8B-B14F-4D97-AF65-F5344CB8AC3E}">
        <p14:creationId xmlns:p14="http://schemas.microsoft.com/office/powerpoint/2010/main" val="2508435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F14341-A10F-4C10-86BB-C0A4F2622D98}"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9F3BF-CA2B-48C4-BCD9-F013DEBD1937}" type="slidenum">
              <a:rPr lang="en-US" smtClean="0"/>
              <a:t>‹#›</a:t>
            </a:fld>
            <a:endParaRPr lang="en-US"/>
          </a:p>
        </p:txBody>
      </p:sp>
    </p:spTree>
    <p:extLst>
      <p:ext uri="{BB962C8B-B14F-4D97-AF65-F5344CB8AC3E}">
        <p14:creationId xmlns:p14="http://schemas.microsoft.com/office/powerpoint/2010/main" val="3686873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F14341-A10F-4C10-86BB-C0A4F2622D98}"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9F3BF-CA2B-48C4-BCD9-F013DEBD1937}" type="slidenum">
              <a:rPr lang="en-US" smtClean="0"/>
              <a:t>‹#›</a:t>
            </a:fld>
            <a:endParaRPr lang="en-US"/>
          </a:p>
        </p:txBody>
      </p:sp>
    </p:spTree>
    <p:extLst>
      <p:ext uri="{BB962C8B-B14F-4D97-AF65-F5344CB8AC3E}">
        <p14:creationId xmlns:p14="http://schemas.microsoft.com/office/powerpoint/2010/main" val="3177834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F14341-A10F-4C10-86BB-C0A4F2622D98}"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9F3BF-CA2B-48C4-BCD9-F013DEBD1937}" type="slidenum">
              <a:rPr lang="en-US" smtClean="0"/>
              <a:t>‹#›</a:t>
            </a:fld>
            <a:endParaRPr lang="en-US"/>
          </a:p>
        </p:txBody>
      </p:sp>
    </p:spTree>
    <p:extLst>
      <p:ext uri="{BB962C8B-B14F-4D97-AF65-F5344CB8AC3E}">
        <p14:creationId xmlns:p14="http://schemas.microsoft.com/office/powerpoint/2010/main" val="837259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F14341-A10F-4C10-86BB-C0A4F2622D98}"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9F3BF-CA2B-48C4-BCD9-F013DEBD1937}" type="slidenum">
              <a:rPr lang="en-US" smtClean="0"/>
              <a:t>‹#›</a:t>
            </a:fld>
            <a:endParaRPr lang="en-US"/>
          </a:p>
        </p:txBody>
      </p:sp>
    </p:spTree>
    <p:extLst>
      <p:ext uri="{BB962C8B-B14F-4D97-AF65-F5344CB8AC3E}">
        <p14:creationId xmlns:p14="http://schemas.microsoft.com/office/powerpoint/2010/main" val="740925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F14341-A10F-4C10-86BB-C0A4F2622D98}" type="datetimeFigureOut">
              <a:rPr lang="en-US" smtClean="0"/>
              <a:t>4/24/2020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39F3BF-CA2B-48C4-BCD9-F013DEBD1937}" type="slidenum">
              <a:rPr lang="en-US" smtClean="0"/>
              <a:t>‹#›</a:t>
            </a:fld>
            <a:endParaRPr lang="en-US"/>
          </a:p>
        </p:txBody>
      </p:sp>
    </p:spTree>
    <p:extLst>
      <p:ext uri="{BB962C8B-B14F-4D97-AF65-F5344CB8AC3E}">
        <p14:creationId xmlns:p14="http://schemas.microsoft.com/office/powerpoint/2010/main" val="652136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F14341-A10F-4C10-86BB-C0A4F2622D98}" type="datetimeFigureOut">
              <a:rPr lang="en-US" smtClean="0"/>
              <a:t>4/24/2020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39F3BF-CA2B-48C4-BCD9-F013DEBD1937}" type="slidenum">
              <a:rPr lang="en-US" smtClean="0"/>
              <a:t>‹#›</a:t>
            </a:fld>
            <a:endParaRPr lang="en-US"/>
          </a:p>
        </p:txBody>
      </p:sp>
    </p:spTree>
    <p:extLst>
      <p:ext uri="{BB962C8B-B14F-4D97-AF65-F5344CB8AC3E}">
        <p14:creationId xmlns:p14="http://schemas.microsoft.com/office/powerpoint/2010/main" val="38700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F14341-A10F-4C10-86BB-C0A4F2622D98}" type="datetimeFigureOut">
              <a:rPr lang="en-US" smtClean="0"/>
              <a:t>4/24/2020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39F3BF-CA2B-48C4-BCD9-F013DEBD1937}" type="slidenum">
              <a:rPr lang="en-US" smtClean="0"/>
              <a:t>‹#›</a:t>
            </a:fld>
            <a:endParaRPr lang="en-US"/>
          </a:p>
        </p:txBody>
      </p:sp>
    </p:spTree>
    <p:extLst>
      <p:ext uri="{BB962C8B-B14F-4D97-AF65-F5344CB8AC3E}">
        <p14:creationId xmlns:p14="http://schemas.microsoft.com/office/powerpoint/2010/main" val="2395273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F14341-A10F-4C10-86BB-C0A4F2622D98}"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9F3BF-CA2B-48C4-BCD9-F013DEBD1937}" type="slidenum">
              <a:rPr lang="en-US" smtClean="0"/>
              <a:t>‹#›</a:t>
            </a:fld>
            <a:endParaRPr lang="en-US"/>
          </a:p>
        </p:txBody>
      </p:sp>
    </p:spTree>
    <p:extLst>
      <p:ext uri="{BB962C8B-B14F-4D97-AF65-F5344CB8AC3E}">
        <p14:creationId xmlns:p14="http://schemas.microsoft.com/office/powerpoint/2010/main" val="36575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F14341-A10F-4C10-86BB-C0A4F2622D98}"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9F3BF-CA2B-48C4-BCD9-F013DEBD1937}" type="slidenum">
              <a:rPr lang="en-US" smtClean="0"/>
              <a:t>‹#›</a:t>
            </a:fld>
            <a:endParaRPr lang="en-US"/>
          </a:p>
        </p:txBody>
      </p:sp>
    </p:spTree>
    <p:extLst>
      <p:ext uri="{BB962C8B-B14F-4D97-AF65-F5344CB8AC3E}">
        <p14:creationId xmlns:p14="http://schemas.microsoft.com/office/powerpoint/2010/main" val="3039783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14341-A10F-4C10-86BB-C0A4F2622D98}" type="datetimeFigureOut">
              <a:rPr lang="en-US" smtClean="0"/>
              <a:t>4/24/2020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9F3BF-CA2B-48C4-BCD9-F013DEBD1937}" type="slidenum">
              <a:rPr lang="en-US" smtClean="0"/>
              <a:t>‹#›</a:t>
            </a:fld>
            <a:endParaRPr lang="en-US"/>
          </a:p>
        </p:txBody>
      </p:sp>
    </p:spTree>
    <p:extLst>
      <p:ext uri="{BB962C8B-B14F-4D97-AF65-F5344CB8AC3E}">
        <p14:creationId xmlns:p14="http://schemas.microsoft.com/office/powerpoint/2010/main" val="3033522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researchgate.net/figure/IBM-System-Science-Institute-Relative-Cost-of-Fixing-Defects_fig1_25596552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oftwaretestingstandard.org/part3.ph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scnsoft.com/blog/testing-center-of-excellenc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Software QA Process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7701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a:t/>
            </a:r>
            <a:br>
              <a:rPr lang="en-US" b="1" dirty="0"/>
            </a:br>
            <a:r>
              <a:rPr lang="en-US" b="1" dirty="0" smtClean="0"/>
              <a:t>Quality Assurance Process Stages</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a:t>Software quality assurance should start as early in the software development life cycle as at the requirements gathering stage and comprise the following activities: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755154"/>
            <a:ext cx="5594173" cy="3556746"/>
          </a:xfrm>
          <a:prstGeom prst="rect">
            <a:avLst/>
          </a:prstGeom>
        </p:spPr>
      </p:pic>
    </p:spTree>
    <p:extLst>
      <p:ext uri="{BB962C8B-B14F-4D97-AF65-F5344CB8AC3E}">
        <p14:creationId xmlns:p14="http://schemas.microsoft.com/office/powerpoint/2010/main" val="2555282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Requirements analysis</a:t>
            </a:r>
            <a:br>
              <a:rPr lang="en-US" b="1" dirty="0"/>
            </a:br>
            <a:endParaRPr lang="en-US" dirty="0"/>
          </a:p>
        </p:txBody>
      </p:sp>
      <p:sp>
        <p:nvSpPr>
          <p:cNvPr id="3" name="Content Placeholder 2"/>
          <p:cNvSpPr>
            <a:spLocks noGrp="1"/>
          </p:cNvSpPr>
          <p:nvPr>
            <p:ph idx="1"/>
          </p:nvPr>
        </p:nvSpPr>
        <p:spPr/>
        <p:txBody>
          <a:bodyPr/>
          <a:lstStyle/>
          <a:p>
            <a:r>
              <a:rPr lang="en-US" dirty="0"/>
              <a:t>The cost of fixing a defect found during testing is up to </a:t>
            </a:r>
            <a:r>
              <a:rPr lang="en-US" dirty="0">
                <a:hlinkClick r:id="rId2"/>
              </a:rPr>
              <a:t>15 times higher</a:t>
            </a:r>
            <a:r>
              <a:rPr lang="en-US" dirty="0"/>
              <a:t> than the cost of preventing one at the requirements design stage. To avoid that, QA professionals are involved in the </a:t>
            </a:r>
            <a:r>
              <a:rPr lang="en-US" i="1" u="sng" dirty="0"/>
              <a:t>analysis and clarification of functional and non-functional software </a:t>
            </a:r>
            <a:r>
              <a:rPr lang="en-US" i="1" u="sng" dirty="0" smtClean="0"/>
              <a:t>requirements</a:t>
            </a:r>
            <a:r>
              <a:rPr lang="en-US" dirty="0"/>
              <a:t> and make sure the requirements are clear, consistent, complete, traceable, and testable. Thus, they prevent possible software defects and facilitate upcoming test design activities.</a:t>
            </a:r>
          </a:p>
        </p:txBody>
      </p:sp>
    </p:spTree>
    <p:extLst>
      <p:ext uri="{BB962C8B-B14F-4D97-AF65-F5344CB8AC3E}">
        <p14:creationId xmlns:p14="http://schemas.microsoft.com/office/powerpoint/2010/main" val="3245536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Test planning</a:t>
            </a:r>
            <a:br>
              <a:rPr lang="en-US" b="1" dirty="0"/>
            </a:br>
            <a:endParaRPr lang="en-US" dirty="0"/>
          </a:p>
        </p:txBody>
      </p:sp>
      <p:sp>
        <p:nvSpPr>
          <p:cNvPr id="3" name="Content Placeholder 2"/>
          <p:cNvSpPr>
            <a:spLocks noGrp="1"/>
          </p:cNvSpPr>
          <p:nvPr>
            <p:ph idx="1"/>
          </p:nvPr>
        </p:nvSpPr>
        <p:spPr/>
        <p:txBody>
          <a:bodyPr/>
          <a:lstStyle/>
          <a:p>
            <a:r>
              <a:rPr lang="en-US" dirty="0"/>
              <a:t>QA professionals use the knowledge gained at the requirements analysis stage as a basis for test planning. According to </a:t>
            </a:r>
            <a:r>
              <a:rPr lang="en-US" dirty="0">
                <a:hlinkClick r:id="rId2"/>
              </a:rPr>
              <a:t>IEEE 29119-3</a:t>
            </a:r>
            <a:r>
              <a:rPr lang="en-US" dirty="0"/>
              <a:t>, </a:t>
            </a:r>
            <a:r>
              <a:rPr lang="en-US" i="1" u="sng" dirty="0"/>
              <a:t>a test plan</a:t>
            </a:r>
            <a:r>
              <a:rPr lang="en-US" dirty="0"/>
              <a:t> should contain a test strategy and cover a testing scope, a project budget and deadlines, the types and levels of testing an application requires, bug tracking and reporting procedures, resources and their responsibilities, and other factors.</a:t>
            </a:r>
          </a:p>
        </p:txBody>
      </p:sp>
    </p:spTree>
    <p:extLst>
      <p:ext uri="{BB962C8B-B14F-4D97-AF65-F5344CB8AC3E}">
        <p14:creationId xmlns:p14="http://schemas.microsoft.com/office/powerpoint/2010/main" val="2818257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Test design</a:t>
            </a:r>
            <a:br>
              <a:rPr lang="en-US" b="1" dirty="0"/>
            </a:br>
            <a:endParaRPr lang="en-US" dirty="0"/>
          </a:p>
        </p:txBody>
      </p:sp>
      <p:sp>
        <p:nvSpPr>
          <p:cNvPr id="3" name="Content Placeholder 2"/>
          <p:cNvSpPr>
            <a:spLocks noGrp="1"/>
          </p:cNvSpPr>
          <p:nvPr>
            <p:ph idx="1"/>
          </p:nvPr>
        </p:nvSpPr>
        <p:spPr/>
        <p:txBody>
          <a:bodyPr/>
          <a:lstStyle/>
          <a:p>
            <a:r>
              <a:rPr lang="en-US" dirty="0"/>
              <a:t>At this stage, QA specialists </a:t>
            </a:r>
            <a:r>
              <a:rPr lang="en-US" i="1" u="sng" dirty="0"/>
              <a:t>design test cases or checklists</a:t>
            </a:r>
            <a:r>
              <a:rPr lang="en-US" dirty="0"/>
              <a:t> covering software requirements. Test cases outline conditions, test data (prepared at the test design stage as well), and test steps needed to validate particular functionality, and state an expected test result. In order to gain familiarity with an application and come up with an optimal approach to test design, test engineers may start test design activities with a certain amount of exploratory testing.</a:t>
            </a:r>
          </a:p>
        </p:txBody>
      </p:sp>
    </p:spTree>
    <p:extLst>
      <p:ext uri="{BB962C8B-B14F-4D97-AF65-F5344CB8AC3E}">
        <p14:creationId xmlns:p14="http://schemas.microsoft.com/office/powerpoint/2010/main" val="562526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Test execution and defect reporting</a:t>
            </a:r>
            <a:br>
              <a:rPr lang="en-US" b="1" dirty="0"/>
            </a:br>
            <a:endParaRPr lang="en-US" dirty="0"/>
          </a:p>
        </p:txBody>
      </p:sp>
      <p:sp>
        <p:nvSpPr>
          <p:cNvPr id="3" name="Content Placeholder 2"/>
          <p:cNvSpPr>
            <a:spLocks noGrp="1"/>
          </p:cNvSpPr>
          <p:nvPr>
            <p:ph idx="1"/>
          </p:nvPr>
        </p:nvSpPr>
        <p:spPr/>
        <p:txBody>
          <a:bodyPr/>
          <a:lstStyle/>
          <a:p>
            <a:r>
              <a:rPr lang="en-US" dirty="0"/>
              <a:t>Test execution starts at the unit level, when the development team performs unit testing. In its turn, the test team takes over at the API and UI levels. Manual test engineers </a:t>
            </a:r>
            <a:r>
              <a:rPr lang="en-US" i="1" u="sng" dirty="0"/>
              <a:t>execute the designed test cases</a:t>
            </a:r>
            <a:r>
              <a:rPr lang="en-US" dirty="0"/>
              <a:t>, submitting found defects in a defect tracking system, while test automation engineers use a selected framework (e.g., Selenium, </a:t>
            </a:r>
            <a:r>
              <a:rPr lang="en-US" dirty="0" err="1"/>
              <a:t>Appium</a:t>
            </a:r>
            <a:r>
              <a:rPr lang="en-US" dirty="0"/>
              <a:t>, Protractor) to </a:t>
            </a:r>
            <a:r>
              <a:rPr lang="en-US" i="1" u="sng" dirty="0"/>
              <a:t>execute automated test scripts</a:t>
            </a:r>
            <a:r>
              <a:rPr lang="en-US" dirty="0"/>
              <a:t> and generate test reports.</a:t>
            </a:r>
          </a:p>
        </p:txBody>
      </p:sp>
    </p:spTree>
    <p:extLst>
      <p:ext uri="{BB962C8B-B14F-4D97-AF65-F5344CB8AC3E}">
        <p14:creationId xmlns:p14="http://schemas.microsoft.com/office/powerpoint/2010/main" val="441890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Retesting and regression testing</a:t>
            </a:r>
            <a:br>
              <a:rPr lang="en-US" b="1" dirty="0"/>
            </a:br>
            <a:endParaRPr lang="en-US" dirty="0"/>
          </a:p>
        </p:txBody>
      </p:sp>
      <p:sp>
        <p:nvSpPr>
          <p:cNvPr id="3" name="Content Placeholder 2"/>
          <p:cNvSpPr>
            <a:spLocks noGrp="1"/>
          </p:cNvSpPr>
          <p:nvPr>
            <p:ph idx="1"/>
          </p:nvPr>
        </p:nvSpPr>
        <p:spPr/>
        <p:txBody>
          <a:bodyPr/>
          <a:lstStyle/>
          <a:p>
            <a:r>
              <a:rPr lang="en-US" dirty="0"/>
              <a:t>Once the found defects are fixed, test engineers retest functionality in question and perform regression testing to make sure that bug fixes neither broke the related functionality nor made it different from that specified in the requirements.</a:t>
            </a:r>
          </a:p>
        </p:txBody>
      </p:sp>
    </p:spTree>
    <p:extLst>
      <p:ext uri="{BB962C8B-B14F-4D97-AF65-F5344CB8AC3E}">
        <p14:creationId xmlns:p14="http://schemas.microsoft.com/office/powerpoint/2010/main" val="3646215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Release testing</a:t>
            </a:r>
            <a:br>
              <a:rPr lang="en-US" b="1" dirty="0"/>
            </a:br>
            <a:endParaRPr lang="en-US" dirty="0"/>
          </a:p>
        </p:txBody>
      </p:sp>
      <p:sp>
        <p:nvSpPr>
          <p:cNvPr id="3" name="Content Placeholder 2"/>
          <p:cNvSpPr>
            <a:spLocks noGrp="1"/>
          </p:cNvSpPr>
          <p:nvPr>
            <p:ph idx="1"/>
          </p:nvPr>
        </p:nvSpPr>
        <p:spPr/>
        <p:txBody>
          <a:bodyPr/>
          <a:lstStyle/>
          <a:p>
            <a:r>
              <a:rPr lang="en-US" dirty="0"/>
              <a:t>Once the development team issues a release notification (containing the list of implemented features, fixed defects, known issues and limitations), the test team identifies software functionality that has been affected by the introduced changes and determines test suites required to cover the scope of the deployed build. The test team performs </a:t>
            </a:r>
            <a:r>
              <a:rPr lang="en-US" i="1" u="sng" dirty="0"/>
              <a:t>smoke testing</a:t>
            </a:r>
            <a:r>
              <a:rPr lang="en-US" dirty="0"/>
              <a:t> to make sure the build is stable and, once it is successfully passed, executes the identified test suites, issuing a test result report when finished.</a:t>
            </a:r>
          </a:p>
        </p:txBody>
      </p:sp>
    </p:spTree>
    <p:extLst>
      <p:ext uri="{BB962C8B-B14F-4D97-AF65-F5344CB8AC3E}">
        <p14:creationId xmlns:p14="http://schemas.microsoft.com/office/powerpoint/2010/main" val="1296969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QA process setup</a:t>
            </a:r>
            <a:br>
              <a:rPr lang="en-US" b="1" dirty="0"/>
            </a:br>
            <a:endParaRPr lang="en-US" dirty="0"/>
          </a:p>
        </p:txBody>
      </p:sp>
      <p:sp>
        <p:nvSpPr>
          <p:cNvPr id="3" name="Content Placeholder 2"/>
          <p:cNvSpPr>
            <a:spLocks noGrp="1"/>
          </p:cNvSpPr>
          <p:nvPr>
            <p:ph idx="1"/>
          </p:nvPr>
        </p:nvSpPr>
        <p:spPr/>
        <p:txBody>
          <a:bodyPr/>
          <a:lstStyle/>
          <a:p>
            <a:r>
              <a:rPr lang="en-US" dirty="0"/>
              <a:t>To set up an efficient QA process for product and enterprise software, a QA consultant from an internal </a:t>
            </a:r>
            <a:r>
              <a:rPr lang="en-US" dirty="0">
                <a:hlinkClick r:id="rId2"/>
              </a:rPr>
              <a:t>testing center of excellence</a:t>
            </a:r>
            <a:r>
              <a:rPr lang="en-US" dirty="0"/>
              <a:t> (</a:t>
            </a:r>
            <a:r>
              <a:rPr lang="en-US" dirty="0" err="1"/>
              <a:t>TCoE</a:t>
            </a:r>
            <a:r>
              <a:rPr lang="en-US" dirty="0"/>
              <a:t>) or a QA outsourcing provider should consistently take the following steps</a:t>
            </a:r>
            <a:r>
              <a:rPr lang="en-US" dirty="0" smtClean="0"/>
              <a:t>:</a:t>
            </a:r>
          </a:p>
          <a:p>
            <a:pPr marL="0" indent="0">
              <a:buNone/>
            </a:pPr>
            <a:r>
              <a:rPr lang="en-US" b="1" i="1" dirty="0"/>
              <a:t>Audit the existing QA </a:t>
            </a:r>
            <a:r>
              <a:rPr lang="en-US" b="1" i="1" dirty="0" smtClean="0"/>
              <a:t>process</a:t>
            </a:r>
          </a:p>
          <a:p>
            <a:pPr marL="0" indent="0">
              <a:buNone/>
            </a:pPr>
            <a:r>
              <a:rPr lang="en-US" b="1" i="1" dirty="0"/>
              <a:t>Design a new QA </a:t>
            </a:r>
            <a:r>
              <a:rPr lang="en-US" b="1" i="1" dirty="0" smtClean="0"/>
              <a:t>process</a:t>
            </a:r>
          </a:p>
          <a:p>
            <a:pPr marL="0" indent="0">
              <a:buNone/>
            </a:pPr>
            <a:r>
              <a:rPr lang="en-US" b="1" i="1" dirty="0"/>
              <a:t>Implement a new QA </a:t>
            </a:r>
            <a:r>
              <a:rPr lang="en-US" b="1" i="1" dirty="0" smtClean="0"/>
              <a:t>process</a:t>
            </a:r>
          </a:p>
          <a:p>
            <a:pPr marL="0" indent="0">
              <a:buNone/>
            </a:pPr>
            <a:r>
              <a:rPr lang="en-US" b="1" i="1" dirty="0"/>
              <a:t>Monitor the effectiveness of the introduced changes</a:t>
            </a:r>
            <a:endParaRPr lang="en-US" dirty="0"/>
          </a:p>
        </p:txBody>
      </p:sp>
    </p:spTree>
    <p:extLst>
      <p:ext uri="{BB962C8B-B14F-4D97-AF65-F5344CB8AC3E}">
        <p14:creationId xmlns:p14="http://schemas.microsoft.com/office/powerpoint/2010/main" val="4091641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235</Words>
  <Application>Microsoft Office PowerPoint</Application>
  <PresentationFormat>Widescreen</PresentationFormat>
  <Paragraphs>21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Software QA Process</vt:lpstr>
      <vt:lpstr>  Quality Assurance Process Stages </vt:lpstr>
      <vt:lpstr>Requirements analysis </vt:lpstr>
      <vt:lpstr>Test planning </vt:lpstr>
      <vt:lpstr>Test design </vt:lpstr>
      <vt:lpstr>Test execution and defect reporting </vt:lpstr>
      <vt:lpstr>Retesting and regression testing </vt:lpstr>
      <vt:lpstr>Release testing </vt:lpstr>
      <vt:lpstr>QA process setup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4</cp:revision>
  <dcterms:created xsi:type="dcterms:W3CDTF">2020-04-24T18:00:17Z</dcterms:created>
  <dcterms:modified xsi:type="dcterms:W3CDTF">2020-04-24T18:07:32Z</dcterms:modified>
</cp:coreProperties>
</file>